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9"/>
  </p:notesMasterIdLst>
  <p:handoutMasterIdLst>
    <p:handoutMasterId r:id="rId20"/>
  </p:handoutMasterIdLst>
  <p:sldIdLst>
    <p:sldId id="258" r:id="rId5"/>
    <p:sldId id="303" r:id="rId6"/>
    <p:sldId id="304" r:id="rId7"/>
    <p:sldId id="309" r:id="rId8"/>
    <p:sldId id="302" r:id="rId9"/>
    <p:sldId id="306" r:id="rId10"/>
    <p:sldId id="305" r:id="rId11"/>
    <p:sldId id="308" r:id="rId12"/>
    <p:sldId id="307" r:id="rId13"/>
    <p:sldId id="310" r:id="rId14"/>
    <p:sldId id="265" r:id="rId15"/>
    <p:sldId id="301" r:id="rId16"/>
    <p:sldId id="300" r:id="rId17"/>
    <p:sldId id="299" r:id="rId18"/>
  </p:sldIdLst>
  <p:sldSz cx="12192000" cy="6858000"/>
  <p:notesSz cx="7010400" cy="9296400"/>
  <p:embeddedFontLst>
    <p:embeddedFont>
      <p:font typeface="Avenir Next LT Pro" panose="020B050402020202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
      <p:font typeface="Source Sans Pro" panose="020B0503030403020204" pitchFamily="34" charset="0"/>
      <p:regular r:id="rId29"/>
      <p:bold r:id="rId30"/>
      <p:italic r:id="rId31"/>
      <p:boldItalic r:id="rId32"/>
    </p:embeddedFont>
    <p:embeddedFont>
      <p:font typeface="Speak Pro" panose="020B0504020101020102"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89FAE9-C7C1-498D-A79C-BB0087C0558D}" v="1" dt="2025-01-27T01:10:01.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49" autoAdjust="0"/>
  </p:normalViewPr>
  <p:slideViewPr>
    <p:cSldViewPr snapToGrid="0">
      <p:cViewPr varScale="1">
        <p:scale>
          <a:sx n="46" d="100"/>
          <a:sy n="46" d="100"/>
        </p:scale>
        <p:origin x="1402" y="264"/>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68C0DD2-AAFF-40FB-B1D5-B76D6B9F63F5}" type="datetimeFigureOut">
              <a:rPr lang="en-US" smtClean="0"/>
              <a:t>1/27/2025</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0EAA7A3-4278-43C6-8774-F62FA0274339}" type="datetimeFigureOut">
              <a:rPr lang="en-US" smtClean="0"/>
              <a:t>1/27/2025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1/27/2025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1/27/2025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1/27/2025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1/27/2025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1/27/2025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1/27/2025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1/27/2025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1/27/2025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1/27/2025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1/27/2025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1/27/2025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1/27/2025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1/27/2025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1/27/2025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1/27/2025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1/27/2025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1/27/2025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1/27/2025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1/27/2025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1/27/2025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1/27/2025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1/27/2025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1/27/2025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1/27/2025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1/27/2025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1/27/2025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1/27/2025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1/27/2025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1/27/2025</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1/27/2025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1/27/2025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1/27/2025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1/27/2025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1/27/2025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1/27/2025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1/27/2025</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ouncilofnonprofits.org/running-nonprofit/ethics-accountability/ethics-and-accountability-nonprofits" TargetMode="External"/><Relationship Id="rId2" Type="http://schemas.openxmlformats.org/officeDocument/2006/relationships/hyperlink" Target="https://www.councilofnonprofits.org/running-nonprofit/governance-leadership/board-roles-and-responsibilities" TargetMode="External"/><Relationship Id="rId1" Type="http://schemas.openxmlformats.org/officeDocument/2006/relationships/slideLayout" Target="../slideLayouts/slideLayout10.xml"/><Relationship Id="rId4" Type="http://schemas.openxmlformats.org/officeDocument/2006/relationships/hyperlink" Target="https://www.councilofnonprofits.org/running-nonprofit/governance-leadership/principles-practices-best-practices-nonprofit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standforyourmission.org/" TargetMode="External"/><Relationship Id="rId3" Type="http://schemas.openxmlformats.org/officeDocument/2006/relationships/hyperlink" Target="https://www.councilofnonprofits.org/running-nonprofit/diversity-equity-and-inclusion/why-diversity-equity-and-inclusion-matter" TargetMode="External"/><Relationship Id="rId7" Type="http://schemas.openxmlformats.org/officeDocument/2006/relationships/hyperlink" Target="https://atlasdev.councilofnonprofits.org/civicrm/profile/create?gid=18&amp;reset=1" TargetMode="External"/><Relationship Id="rId2" Type="http://schemas.openxmlformats.org/officeDocument/2006/relationships/hyperlink" Target="https://www.councilofnonprofits.org/running-nonprofit/governance-leadership/self-assessments-nonprofit-boards" TargetMode="External"/><Relationship Id="rId1" Type="http://schemas.openxmlformats.org/officeDocument/2006/relationships/slideLayout" Target="../slideLayouts/slideLayout10.xml"/><Relationship Id="rId6" Type="http://schemas.openxmlformats.org/officeDocument/2006/relationships/hyperlink" Target="https://www.councilofnonprofits.org/running-nonprofit/governance-leadership/conflicts-interest" TargetMode="External"/><Relationship Id="rId5" Type="http://schemas.openxmlformats.org/officeDocument/2006/relationships/hyperlink" Target="https://www.councilofnonprofits.org/running-nonprofit/governance-leadership/board-orientation" TargetMode="External"/><Relationship Id="rId10" Type="http://schemas.openxmlformats.org/officeDocument/2006/relationships/hyperlink" Target="https://nonprofitlawblog.com/nonprofit-board-calendar-agenda/" TargetMode="External"/><Relationship Id="rId4" Type="http://schemas.openxmlformats.org/officeDocument/2006/relationships/hyperlink" Target="https://www.councilofnonprofits.org/running-nonprofit/diversity-equity-and-inclusion/diversity-nonprofit-boards" TargetMode="External"/><Relationship Id="rId9" Type="http://schemas.openxmlformats.org/officeDocument/2006/relationships/hyperlink" Target="https://www.councilofnonprofits.org/files/media/documents/2023/annual-board-tune-up-checklist.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haritylawyerblog.com/2009/10/05/top-15-non-profit-board-governance-mistakes-from-a-legal-perspective/" TargetMode="External"/><Relationship Id="rId2" Type="http://schemas.openxmlformats.org/officeDocument/2006/relationships/hyperlink" Target="https://boardsource.org/" TargetMode="External"/><Relationship Id="rId1" Type="http://schemas.openxmlformats.org/officeDocument/2006/relationships/slideLayout" Target="../slideLayouts/slideLayout10.xml"/><Relationship Id="rId5" Type="http://schemas.openxmlformats.org/officeDocument/2006/relationships/hyperlink" Target="https://nonprofitlawblog.com/board-meeting-minutes/" TargetMode="External"/><Relationship Id="rId4" Type="http://schemas.openxmlformats.org/officeDocument/2006/relationships/hyperlink" Target="https://www.irs.gov/pub/irs-tege/governance_check_sheet.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4461165"/>
            <a:ext cx="8807116" cy="1124296"/>
          </a:xfrm>
        </p:spPr>
        <p:txBody>
          <a:bodyPr>
            <a:normAutofit fontScale="90000"/>
          </a:bodyPr>
          <a:lstStyle/>
          <a:p>
            <a:br>
              <a:rPr lang="en-US" dirty="0"/>
            </a:br>
            <a:r>
              <a:rPr lang="en-US" sz="4400" dirty="0"/>
              <a:t>Effective Governance for Today’s World</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a:normAutofit/>
          </a:bodyPr>
          <a:lstStyle/>
          <a:p>
            <a:r>
              <a:rPr lang="en-US" dirty="0"/>
              <a:t>2025</a:t>
            </a:r>
          </a:p>
        </p:txBody>
      </p:sp>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8DC4-DC0E-EF92-48B9-E4D61557807D}"/>
              </a:ext>
            </a:extLst>
          </p:cNvPr>
          <p:cNvSpPr>
            <a:spLocks noGrp="1"/>
          </p:cNvSpPr>
          <p:nvPr>
            <p:ph type="title"/>
          </p:nvPr>
        </p:nvSpPr>
        <p:spPr/>
        <p:txBody>
          <a:bodyPr/>
          <a:lstStyle/>
          <a:p>
            <a:r>
              <a:rPr lang="en-US" dirty="0"/>
              <a:t>Resources</a:t>
            </a:r>
          </a:p>
        </p:txBody>
      </p:sp>
      <p:pic>
        <p:nvPicPr>
          <p:cNvPr id="9" name="Content Placeholder 8" descr="Person in university library carrying a very tall stack of books that obscures their face">
            <a:extLst>
              <a:ext uri="{FF2B5EF4-FFF2-40B4-BE49-F238E27FC236}">
                <a16:creationId xmlns:a16="http://schemas.microsoft.com/office/drawing/2014/main" id="{BBF7ACD2-03BB-9527-2910-C55689FB1923}"/>
              </a:ext>
            </a:extLst>
          </p:cNvPr>
          <p:cNvPicPr>
            <a:picLocks noGrp="1" noChangeAspect="1"/>
          </p:cNvPicPr>
          <p:nvPr>
            <p:ph idx="1"/>
          </p:nvPr>
        </p:nvPicPr>
        <p:blipFill>
          <a:blip r:embed="rId2"/>
          <a:stretch>
            <a:fillRect/>
          </a:stretch>
        </p:blipFill>
        <p:spPr>
          <a:xfrm>
            <a:off x="7121561" y="2138363"/>
            <a:ext cx="3775935" cy="3124200"/>
          </a:xfrm>
        </p:spPr>
      </p:pic>
      <p:sp>
        <p:nvSpPr>
          <p:cNvPr id="4" name="Footer Placeholder 3">
            <a:extLst>
              <a:ext uri="{FF2B5EF4-FFF2-40B4-BE49-F238E27FC236}">
                <a16:creationId xmlns:a16="http://schemas.microsoft.com/office/drawing/2014/main" id="{1D09AB87-4350-E0CB-F053-70E3E11015A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32A008B8-9C71-62A4-0DB5-A1CAF7F68A33}"/>
              </a:ext>
            </a:extLst>
          </p:cNvPr>
          <p:cNvSpPr>
            <a:spLocks noGrp="1"/>
          </p:cNvSpPr>
          <p:nvPr>
            <p:ph type="sldNum" sz="quarter" idx="12"/>
          </p:nvPr>
        </p:nvSpPr>
        <p:spPr/>
        <p:txBody>
          <a:bodyPr/>
          <a:lstStyle/>
          <a:p>
            <a:fld id="{95CBEC59-7FF9-4688-98DF-89832A0C9025}" type="slidenum">
              <a:rPr lang="en-US" smtClean="0"/>
              <a:t>10</a:t>
            </a:fld>
            <a:endParaRPr lang="en-US" dirty="0"/>
          </a:p>
        </p:txBody>
      </p:sp>
    </p:spTree>
    <p:extLst>
      <p:ext uri="{BB962C8B-B14F-4D97-AF65-F5344CB8AC3E}">
        <p14:creationId xmlns:p14="http://schemas.microsoft.com/office/powerpoint/2010/main" val="394364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normAutofit/>
          </a:bodyPr>
          <a:lstStyle/>
          <a:p>
            <a:r>
              <a:rPr lang="en-US" dirty="0"/>
              <a:t>Board Responsibilities </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951090" y="2148115"/>
            <a:ext cx="4361941" cy="3122935"/>
          </a:xfrm>
        </p:spPr>
        <p:txBody>
          <a:bodyPr>
            <a:normAutofit/>
          </a:bodyPr>
          <a:lstStyle/>
          <a:p>
            <a:pPr algn="l"/>
            <a:r>
              <a:rPr lang="en-US" b="1" i="0" dirty="0">
                <a:solidFill>
                  <a:srgbClr val="202F6B"/>
                </a:solidFill>
                <a:effectLst/>
                <a:latin typeface="Graphik"/>
              </a:rPr>
              <a:t>More About Governance</a:t>
            </a:r>
          </a:p>
          <a:p>
            <a:pPr algn="l">
              <a:buFont typeface="Arial" panose="020B0604020202020204" pitchFamily="34" charset="0"/>
              <a:buChar char="•"/>
            </a:pPr>
            <a:r>
              <a:rPr lang="en-US" b="0" i="0" u="sng" dirty="0">
                <a:solidFill>
                  <a:srgbClr val="0A648B"/>
                </a:solidFill>
                <a:effectLst/>
                <a:latin typeface="Source Sans Pro" panose="020B0503030403020204" pitchFamily="34" charset="0"/>
                <a:hlinkClick r:id="rId2" tooltip="Board Roles and Responsibilities"/>
              </a:rPr>
              <a:t>Board roles and responsibilities</a:t>
            </a:r>
            <a:endParaRPr lang="en-US" b="0" i="0" dirty="0">
              <a:solidFill>
                <a:srgbClr val="404040"/>
              </a:solidFill>
              <a:effectLst/>
              <a:latin typeface="Source Sans Pro" panose="020B0503030403020204" pitchFamily="34" charset="0"/>
            </a:endParaRPr>
          </a:p>
          <a:p>
            <a:pPr algn="l">
              <a:buFont typeface="Arial" panose="020B0604020202020204" pitchFamily="34" charset="0"/>
              <a:buChar char="•"/>
            </a:pPr>
            <a:r>
              <a:rPr lang="en-US" b="0" i="0" u="sng" dirty="0">
                <a:solidFill>
                  <a:srgbClr val="0A648B"/>
                </a:solidFill>
                <a:effectLst/>
                <a:latin typeface="Source Sans Pro" panose="020B0503030403020204" pitchFamily="34" charset="0"/>
                <a:hlinkClick r:id="rId3" tooltip="Ethics and accountability for nonprofits"/>
              </a:rPr>
              <a:t>Ethical and accountable practices</a:t>
            </a:r>
            <a:endParaRPr lang="en-US" b="0" i="0" dirty="0">
              <a:solidFill>
                <a:srgbClr val="404040"/>
              </a:solidFill>
              <a:effectLst/>
              <a:latin typeface="Source Sans Pro" panose="020B0503030403020204" pitchFamily="34" charset="0"/>
            </a:endParaRPr>
          </a:p>
          <a:p>
            <a:pPr algn="l">
              <a:buFont typeface="Arial" panose="020B0604020202020204" pitchFamily="34" charset="0"/>
              <a:buChar char="•"/>
            </a:pPr>
            <a:r>
              <a:rPr lang="en-US" b="0" i="0" dirty="0">
                <a:solidFill>
                  <a:srgbClr val="404040"/>
                </a:solidFill>
                <a:effectLst/>
                <a:latin typeface="Source Sans Pro" panose="020B0503030403020204" pitchFamily="34" charset="0"/>
              </a:rPr>
              <a:t>State-specific </a:t>
            </a:r>
            <a:r>
              <a:rPr lang="en-US" b="0" i="0" u="sng" dirty="0">
                <a:solidFill>
                  <a:srgbClr val="0A648B"/>
                </a:solidFill>
                <a:effectLst/>
                <a:latin typeface="Source Sans Pro" panose="020B0503030403020204" pitchFamily="34" charset="0"/>
                <a:hlinkClick r:id="rId4" tooltip="Principles and practice for nonprofits"/>
              </a:rPr>
              <a:t>Principles and Practices, and Standards for Excellence®</a:t>
            </a:r>
            <a:r>
              <a:rPr lang="en-US" b="0" i="0" dirty="0">
                <a:solidFill>
                  <a:srgbClr val="404040"/>
                </a:solidFill>
                <a:effectLst/>
                <a:latin typeface="Source Sans Pro" panose="020B0503030403020204" pitchFamily="34" charset="0"/>
              </a:rPr>
              <a:t> for charitable nonprofits in over 20 states</a:t>
            </a:r>
          </a:p>
          <a:p>
            <a:endParaRPr lang="en-US"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11</a:t>
            </a:fld>
            <a:endParaRPr lang="en-US" dirty="0"/>
          </a:p>
        </p:txBody>
      </p:sp>
      <p:sp>
        <p:nvSpPr>
          <p:cNvPr id="9" name="Text Placeholder 8">
            <a:extLst>
              <a:ext uri="{FF2B5EF4-FFF2-40B4-BE49-F238E27FC236}">
                <a16:creationId xmlns:a16="http://schemas.microsoft.com/office/drawing/2014/main" id="{1D3087CE-3A22-6240-AD60-7AC3E882B6D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372925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462-6F34-A893-0165-F698EE1CD1E2}"/>
              </a:ext>
            </a:extLst>
          </p:cNvPr>
          <p:cNvSpPr>
            <a:spLocks noGrp="1"/>
          </p:cNvSpPr>
          <p:nvPr>
            <p:ph type="title"/>
          </p:nvPr>
        </p:nvSpPr>
        <p:spPr/>
        <p:txBody>
          <a:bodyPr/>
          <a:lstStyle/>
          <a:p>
            <a:r>
              <a:rPr lang="en-US" dirty="0"/>
              <a:t>Best Practice Pointers</a:t>
            </a:r>
          </a:p>
        </p:txBody>
      </p:sp>
      <p:sp>
        <p:nvSpPr>
          <p:cNvPr id="3" name="Content Placeholder 2">
            <a:extLst>
              <a:ext uri="{FF2B5EF4-FFF2-40B4-BE49-F238E27FC236}">
                <a16:creationId xmlns:a16="http://schemas.microsoft.com/office/drawing/2014/main" id="{AEFC47ED-0F14-AF0E-A0E1-10E584913ADF}"/>
              </a:ext>
            </a:extLst>
          </p:cNvPr>
          <p:cNvSpPr>
            <a:spLocks noGrp="1"/>
          </p:cNvSpPr>
          <p:nvPr>
            <p:ph idx="1"/>
          </p:nvPr>
        </p:nvSpPr>
        <p:spPr>
          <a:xfrm>
            <a:off x="6428509" y="942109"/>
            <a:ext cx="5449455" cy="5458691"/>
          </a:xfrm>
        </p:spPr>
        <p:txBody>
          <a:bodyPr>
            <a:normAutofit fontScale="85000" lnSpcReduction="20000"/>
          </a:bodyPr>
          <a:lstStyle/>
          <a:p>
            <a:pPr algn="l">
              <a:buFont typeface="Arial" panose="020B0604020202020204" pitchFamily="34" charset="0"/>
              <a:buChar char="•"/>
            </a:pPr>
            <a:r>
              <a:rPr lang="en-US" b="0" i="0" dirty="0">
                <a:solidFill>
                  <a:srgbClr val="404040"/>
                </a:solidFill>
                <a:effectLst/>
                <a:latin typeface="Source Sans Pro" panose="020B0503030403020204" pitchFamily="34" charset="0"/>
              </a:rPr>
              <a:t>The </a:t>
            </a:r>
            <a:r>
              <a:rPr lang="en-US" b="0" i="0" u="sng" dirty="0">
                <a:solidFill>
                  <a:srgbClr val="0A648B"/>
                </a:solidFill>
                <a:effectLst/>
                <a:latin typeface="Source Sans Pro" panose="020B0503030403020204" pitchFamily="34" charset="0"/>
                <a:hlinkClick r:id="rId2" tooltip="Self-assessments for nonprofit boards"/>
              </a:rPr>
              <a:t>self-assessment process</a:t>
            </a:r>
            <a:r>
              <a:rPr lang="en-US" b="0" i="0" dirty="0">
                <a:solidFill>
                  <a:srgbClr val="404040"/>
                </a:solidFill>
                <a:effectLst/>
                <a:latin typeface="Source Sans Pro" panose="020B0503030403020204" pitchFamily="34" charset="0"/>
              </a:rPr>
              <a:t> is a way for a nonprofit board to compare its practices to benchmarks, and then prioritize its own development.</a:t>
            </a:r>
          </a:p>
          <a:p>
            <a:pPr algn="l">
              <a:buFont typeface="Arial" panose="020B0604020202020204" pitchFamily="34" charset="0"/>
              <a:buChar char="•"/>
            </a:pPr>
            <a:r>
              <a:rPr lang="en-US" b="0" i="0" u="sng" dirty="0">
                <a:solidFill>
                  <a:srgbClr val="0A648B"/>
                </a:solidFill>
                <a:effectLst/>
                <a:latin typeface="Source Sans Pro" panose="020B0503030403020204" pitchFamily="34" charset="0"/>
                <a:hlinkClick r:id="rId3" tooltip="Why Diversity, Equity, and Inclusion Matter for Nonprofits"/>
              </a:rPr>
              <a:t>A focus on inclusion </a:t>
            </a:r>
            <a:r>
              <a:rPr lang="en-US" b="0" i="0" dirty="0">
                <a:solidFill>
                  <a:srgbClr val="404040"/>
                </a:solidFill>
                <a:effectLst/>
                <a:latin typeface="Source Sans Pro" panose="020B0503030403020204" pitchFamily="34" charset="0"/>
              </a:rPr>
              <a:t>and sensitivity to cultural differences (i.e., diversity of staff and </a:t>
            </a:r>
            <a:r>
              <a:rPr lang="en-US" b="0" i="0" u="sng" dirty="0">
                <a:solidFill>
                  <a:srgbClr val="0A648B"/>
                </a:solidFill>
                <a:effectLst/>
                <a:latin typeface="Source Sans Pro" panose="020B0503030403020204" pitchFamily="34" charset="0"/>
                <a:hlinkClick r:id="rId4" tooltip="Diversity on nonprofit boards"/>
              </a:rPr>
              <a:t>boards)</a:t>
            </a:r>
            <a:r>
              <a:rPr lang="en-US" b="0" i="0" dirty="0">
                <a:solidFill>
                  <a:srgbClr val="404040"/>
                </a:solidFill>
                <a:effectLst/>
                <a:latin typeface="Source Sans Pro" panose="020B0503030403020204" pitchFamily="34" charset="0"/>
              </a:rPr>
              <a:t> can help ensure that decisions your nonprofit staff and board make are based on a full spectrum of perspectives.</a:t>
            </a:r>
          </a:p>
          <a:p>
            <a:pPr algn="l">
              <a:buFont typeface="Arial" panose="020B0604020202020204" pitchFamily="34" charset="0"/>
              <a:buChar char="•"/>
            </a:pPr>
            <a:r>
              <a:rPr lang="en-US" b="0" i="0" u="sng" dirty="0">
                <a:solidFill>
                  <a:srgbClr val="0A648B"/>
                </a:solidFill>
                <a:effectLst/>
                <a:latin typeface="Source Sans Pro" panose="020B0503030403020204" pitchFamily="34" charset="0"/>
                <a:hlinkClick r:id="rId5" tooltip="Board orientation"/>
              </a:rPr>
              <a:t>Orientations</a:t>
            </a:r>
            <a:r>
              <a:rPr lang="en-US" b="0" i="0" dirty="0">
                <a:solidFill>
                  <a:srgbClr val="404040"/>
                </a:solidFill>
                <a:effectLst/>
                <a:latin typeface="Source Sans Pro" panose="020B0503030403020204" pitchFamily="34" charset="0"/>
              </a:rPr>
              <a:t> can help onboard new board members so that they are aware of good governance practices from the start.</a:t>
            </a:r>
          </a:p>
          <a:p>
            <a:pPr algn="l">
              <a:buFont typeface="Arial" panose="020B0604020202020204" pitchFamily="34" charset="0"/>
              <a:buChar char="•"/>
            </a:pPr>
            <a:r>
              <a:rPr lang="en-US" b="0" i="0" dirty="0">
                <a:solidFill>
                  <a:srgbClr val="404040"/>
                </a:solidFill>
                <a:effectLst/>
                <a:latin typeface="Source Sans Pro" panose="020B0503030403020204" pitchFamily="34" charset="0"/>
              </a:rPr>
              <a:t>Being aware of the </a:t>
            </a:r>
            <a:r>
              <a:rPr lang="en-US" b="0" i="0" u="sng" dirty="0">
                <a:solidFill>
                  <a:srgbClr val="0A648B"/>
                </a:solidFill>
                <a:effectLst/>
                <a:latin typeface="Source Sans Pro" panose="020B0503030403020204" pitchFamily="34" charset="0"/>
                <a:hlinkClick r:id="rId6" tooltip="Conflicts of interest"/>
              </a:rPr>
              <a:t>conflict of interest policy</a:t>
            </a:r>
            <a:r>
              <a:rPr lang="en-US" b="0" i="0" dirty="0">
                <a:solidFill>
                  <a:srgbClr val="404040"/>
                </a:solidFill>
                <a:effectLst/>
                <a:latin typeface="Source Sans Pro" panose="020B0503030403020204" pitchFamily="34" charset="0"/>
              </a:rPr>
              <a:t> is one thing; recognizing when a conflict of interest exists is another! Circulate the policy regularly and talk with the entire board (and staff) about the types of situations where a conflict can arise. Role play what would happen if one of the board members disclosed that they had a conflict of interest.</a:t>
            </a:r>
          </a:p>
          <a:p>
            <a:pPr algn="l">
              <a:buFont typeface="Arial" panose="020B0604020202020204" pitchFamily="34" charset="0"/>
              <a:buChar char="•"/>
            </a:pPr>
            <a:r>
              <a:rPr lang="en-US" b="0" i="0" dirty="0">
                <a:solidFill>
                  <a:srgbClr val="404040"/>
                </a:solidFill>
                <a:effectLst/>
                <a:latin typeface="Source Sans Pro" panose="020B0503030403020204" pitchFamily="34" charset="0"/>
              </a:rPr>
              <a:t>Board members need an awareness of trends and the external environment that affects the organization in order to make good decisions. Encourage them to subscribe to their nonprofit state association's newsletters as well as the National Council of Nonprofits' </a:t>
            </a:r>
            <a:r>
              <a:rPr lang="en-US" b="0" i="0" u="sng" dirty="0">
                <a:solidFill>
                  <a:srgbClr val="0A648B"/>
                </a:solidFill>
                <a:effectLst/>
                <a:latin typeface="Source Sans Pro" panose="020B0503030403020204" pitchFamily="34" charset="0"/>
                <a:hlinkClick r:id="rId7" tooltip="Connect with us"/>
              </a:rPr>
              <a:t>free e-newsletters.</a:t>
            </a:r>
            <a:endParaRPr lang="en-US" b="0" i="0" dirty="0">
              <a:solidFill>
                <a:srgbClr val="404040"/>
              </a:solidFill>
              <a:effectLst/>
              <a:latin typeface="Source Sans Pro" panose="020B0503030403020204" pitchFamily="34" charset="0"/>
            </a:endParaRPr>
          </a:p>
          <a:p>
            <a:pPr algn="l">
              <a:buFont typeface="Arial" panose="020B0604020202020204" pitchFamily="34" charset="0"/>
              <a:buChar char="•"/>
            </a:pPr>
            <a:r>
              <a:rPr lang="en-US" b="0" i="0" dirty="0">
                <a:solidFill>
                  <a:srgbClr val="404040"/>
                </a:solidFill>
                <a:effectLst/>
                <a:latin typeface="Source Sans Pro" panose="020B0503030403020204" pitchFamily="34" charset="0"/>
              </a:rPr>
              <a:t>Help raise the board’s awareness that good governance means being an advocate for your nonprofit with resources from the </a:t>
            </a:r>
            <a:r>
              <a:rPr lang="en-US" b="0" i="0" u="sng" dirty="0">
                <a:solidFill>
                  <a:srgbClr val="0A648B"/>
                </a:solidFill>
                <a:effectLst/>
                <a:latin typeface="Source Sans Pro" panose="020B0503030403020204" pitchFamily="34" charset="0"/>
                <a:hlinkClick r:id="rId8"/>
              </a:rPr>
              <a:t>Stand for Your Mission</a:t>
            </a:r>
            <a:r>
              <a:rPr lang="en-US" b="0" i="0" dirty="0">
                <a:solidFill>
                  <a:srgbClr val="404040"/>
                </a:solidFill>
                <a:effectLst/>
                <a:latin typeface="Source Sans Pro" panose="020B0503030403020204" pitchFamily="34" charset="0"/>
              </a:rPr>
              <a:t> project (</a:t>
            </a:r>
            <a:r>
              <a:rPr lang="en-US" b="0" i="0" dirty="0" err="1">
                <a:solidFill>
                  <a:srgbClr val="404040"/>
                </a:solidFill>
                <a:effectLst/>
                <a:latin typeface="Source Sans Pro" panose="020B0503030403020204" pitchFamily="34" charset="0"/>
              </a:rPr>
              <a:t>BoardSource</a:t>
            </a:r>
            <a:r>
              <a:rPr lang="en-US" b="0" i="0" dirty="0">
                <a:solidFill>
                  <a:srgbClr val="404040"/>
                </a:solidFill>
                <a:effectLst/>
                <a:latin typeface="Source Sans Pro" panose="020B0503030403020204" pitchFamily="34" charset="0"/>
              </a:rPr>
              <a:t>)</a:t>
            </a:r>
          </a:p>
          <a:p>
            <a:pPr algn="l">
              <a:buFont typeface="Arial" panose="020B0604020202020204" pitchFamily="34" charset="0"/>
              <a:buChar char="•"/>
            </a:pPr>
            <a:r>
              <a:rPr lang="en-US" b="0" i="0" dirty="0">
                <a:solidFill>
                  <a:srgbClr val="404040"/>
                </a:solidFill>
                <a:effectLst/>
                <a:latin typeface="Source Sans Pro" panose="020B0503030403020204" pitchFamily="34" charset="0"/>
              </a:rPr>
              <a:t>As you are planning agendas for board meetings throughout the year, keep in mind that there are some issues that need regular attention. Here's our </a:t>
            </a:r>
            <a:r>
              <a:rPr lang="en-US" b="0" i="0" u="sng" dirty="0">
                <a:solidFill>
                  <a:srgbClr val="0A648B"/>
                </a:solidFill>
                <a:effectLst/>
                <a:latin typeface="Source Sans Pro" panose="020B0503030403020204" pitchFamily="34" charset="0"/>
                <a:hlinkClick r:id="rId9" tooltip="Annual board tune-up checklist"/>
              </a:rPr>
              <a:t>annual board tune-up checklist</a:t>
            </a:r>
            <a:r>
              <a:rPr lang="en-US" b="0" i="0" dirty="0">
                <a:solidFill>
                  <a:srgbClr val="404040"/>
                </a:solidFill>
                <a:effectLst/>
                <a:latin typeface="Source Sans Pro" panose="020B0503030403020204" pitchFamily="34" charset="0"/>
              </a:rPr>
              <a:t>. Nonprofit Law Blog’s </a:t>
            </a:r>
            <a:r>
              <a:rPr lang="en-US" b="0" i="0" u="sng" dirty="0">
                <a:solidFill>
                  <a:srgbClr val="0A648B"/>
                </a:solidFill>
                <a:effectLst/>
                <a:latin typeface="Source Sans Pro" panose="020B0503030403020204" pitchFamily="34" charset="0"/>
                <a:hlinkClick r:id="rId10"/>
              </a:rPr>
              <a:t>calendar of agenda items for board meetings</a:t>
            </a:r>
            <a:r>
              <a:rPr lang="en-US" b="0" i="0" dirty="0">
                <a:solidFill>
                  <a:srgbClr val="404040"/>
                </a:solidFill>
                <a:effectLst/>
                <a:latin typeface="Source Sans Pro" panose="020B0503030403020204" pitchFamily="34" charset="0"/>
              </a:rPr>
              <a:t> is another useful tool.</a:t>
            </a:r>
          </a:p>
          <a:p>
            <a:endParaRPr lang="en-US" dirty="0"/>
          </a:p>
        </p:txBody>
      </p:sp>
      <p:sp>
        <p:nvSpPr>
          <p:cNvPr id="4" name="Footer Placeholder 3">
            <a:extLst>
              <a:ext uri="{FF2B5EF4-FFF2-40B4-BE49-F238E27FC236}">
                <a16:creationId xmlns:a16="http://schemas.microsoft.com/office/drawing/2014/main" id="{4F577FD8-4E7C-2C44-8E91-E4DA6D4114DD}"/>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DA2DCC6-2415-5F64-56F4-1FC5FD8887CC}"/>
              </a:ext>
            </a:extLst>
          </p:cNvPr>
          <p:cNvSpPr>
            <a:spLocks noGrp="1"/>
          </p:cNvSpPr>
          <p:nvPr>
            <p:ph type="sldNum" sz="quarter" idx="12"/>
          </p:nvPr>
        </p:nvSpPr>
        <p:spPr/>
        <p:txBody>
          <a:bodyPr/>
          <a:lstStyle/>
          <a:p>
            <a:fld id="{95CBEC59-7FF9-4688-98DF-89832A0C9025}" type="slidenum">
              <a:rPr lang="en-US" smtClean="0"/>
              <a:t>12</a:t>
            </a:fld>
            <a:endParaRPr lang="en-US" dirty="0"/>
          </a:p>
        </p:txBody>
      </p:sp>
    </p:spTree>
    <p:extLst>
      <p:ext uri="{BB962C8B-B14F-4D97-AF65-F5344CB8AC3E}">
        <p14:creationId xmlns:p14="http://schemas.microsoft.com/office/powerpoint/2010/main" val="146634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00B0-54AC-26D0-4A02-51583AADBCBF}"/>
              </a:ext>
            </a:extLst>
          </p:cNvPr>
          <p:cNvSpPr>
            <a:spLocks noGrp="1"/>
          </p:cNvSpPr>
          <p:nvPr>
            <p:ph type="title"/>
          </p:nvPr>
        </p:nvSpPr>
        <p:spPr/>
        <p:txBody>
          <a:bodyPr/>
          <a:lstStyle/>
          <a:p>
            <a:r>
              <a:rPr lang="en-US" dirty="0"/>
              <a:t>Board Resources</a:t>
            </a:r>
          </a:p>
        </p:txBody>
      </p:sp>
      <p:sp>
        <p:nvSpPr>
          <p:cNvPr id="3" name="Content Placeholder 2">
            <a:extLst>
              <a:ext uri="{FF2B5EF4-FFF2-40B4-BE49-F238E27FC236}">
                <a16:creationId xmlns:a16="http://schemas.microsoft.com/office/drawing/2014/main" id="{1FFE47A7-9E5E-E851-8373-77BED6799693}"/>
              </a:ext>
            </a:extLst>
          </p:cNvPr>
          <p:cNvSpPr>
            <a:spLocks noGrp="1"/>
          </p:cNvSpPr>
          <p:nvPr>
            <p:ph idx="1"/>
          </p:nvPr>
        </p:nvSpPr>
        <p:spPr/>
        <p:txBody>
          <a:bodyPr>
            <a:normAutofit fontScale="92500" lnSpcReduction="20000"/>
          </a:bodyPr>
          <a:lstStyle/>
          <a:p>
            <a:pPr algn="l"/>
            <a:r>
              <a:rPr lang="en-US" b="1" i="0" dirty="0">
                <a:solidFill>
                  <a:srgbClr val="202F6B"/>
                </a:solidFill>
                <a:effectLst/>
                <a:latin typeface="Graphik"/>
              </a:rPr>
              <a:t>Additional Resources</a:t>
            </a:r>
          </a:p>
          <a:p>
            <a:pPr algn="l">
              <a:buFont typeface="Arial" panose="020B0604020202020204" pitchFamily="34" charset="0"/>
              <a:buChar char="•"/>
            </a:pPr>
            <a:r>
              <a:rPr lang="en-US" b="0" i="0" u="sng" dirty="0" err="1">
                <a:solidFill>
                  <a:srgbClr val="0A648B"/>
                </a:solidFill>
                <a:effectLst/>
                <a:latin typeface="Source Sans Pro" panose="020B0503030403020204" pitchFamily="34" charset="0"/>
                <a:hlinkClick r:id="rId2"/>
              </a:rPr>
              <a:t>BoardSource</a:t>
            </a:r>
            <a:r>
              <a:rPr lang="en-US" b="0" i="0" dirty="0">
                <a:solidFill>
                  <a:srgbClr val="404040"/>
                </a:solidFill>
                <a:effectLst/>
                <a:latin typeface="Source Sans Pro" panose="020B0503030403020204" pitchFamily="34" charset="0"/>
              </a:rPr>
              <a:t> offers publications, educational programs, and assessment tools. (Check with your state association of nonprofits for certain discounts.)</a:t>
            </a:r>
          </a:p>
          <a:p>
            <a:pPr algn="l">
              <a:buFont typeface="Arial" panose="020B0604020202020204" pitchFamily="34" charset="0"/>
              <a:buChar char="•"/>
            </a:pPr>
            <a:r>
              <a:rPr lang="en-US" b="0" i="0" u="sng" dirty="0">
                <a:solidFill>
                  <a:srgbClr val="0A648B"/>
                </a:solidFill>
                <a:effectLst/>
                <a:latin typeface="Source Sans Pro" panose="020B0503030403020204" pitchFamily="34" charset="0"/>
                <a:hlinkClick r:id="rId3"/>
              </a:rPr>
              <a:t>Top 15 Non-Profit Board Governance Mistakes</a:t>
            </a:r>
            <a:r>
              <a:rPr lang="en-US" b="0" i="0" dirty="0">
                <a:solidFill>
                  <a:srgbClr val="404040"/>
                </a:solidFill>
                <a:effectLst/>
                <a:latin typeface="Source Sans Pro" panose="020B0503030403020204" pitchFamily="34" charset="0"/>
              </a:rPr>
              <a:t> (Charity Lawyer Blog)</a:t>
            </a:r>
          </a:p>
          <a:p>
            <a:pPr algn="l">
              <a:buFont typeface="Arial" panose="020B0604020202020204" pitchFamily="34" charset="0"/>
              <a:buChar char="•"/>
            </a:pPr>
            <a:r>
              <a:rPr lang="en-US" b="0" i="0" u="sng" dirty="0">
                <a:solidFill>
                  <a:srgbClr val="0A648B"/>
                </a:solidFill>
                <a:effectLst/>
                <a:latin typeface="Source Sans Pro" panose="020B0503030403020204" pitchFamily="34" charset="0"/>
                <a:hlinkClick r:id="rId4"/>
              </a:rPr>
              <a:t>Governance check sheet</a:t>
            </a:r>
            <a:r>
              <a:rPr lang="en-US" b="0" i="0" dirty="0">
                <a:solidFill>
                  <a:srgbClr val="404040"/>
                </a:solidFill>
                <a:effectLst/>
                <a:latin typeface="Source Sans Pro" panose="020B0503030403020204" pitchFamily="34" charset="0"/>
              </a:rPr>
              <a:t> (IRS) (Used by the IRS when examining charitable nonprofits during an audit; Nonprofit boards can use this tool to benchmark their own organization’s governance practices.)</a:t>
            </a:r>
          </a:p>
          <a:p>
            <a:pPr algn="l">
              <a:buFont typeface="Arial" panose="020B0604020202020204" pitchFamily="34" charset="0"/>
              <a:buChar char="•"/>
            </a:pPr>
            <a:r>
              <a:rPr lang="en-US" b="0" i="0" dirty="0">
                <a:solidFill>
                  <a:srgbClr val="404040"/>
                </a:solidFill>
                <a:effectLst/>
                <a:latin typeface="Source Sans Pro" panose="020B0503030403020204" pitchFamily="34" charset="0"/>
              </a:rPr>
              <a:t>What should be included in </a:t>
            </a:r>
            <a:r>
              <a:rPr lang="en-US" b="0" i="0" u="sng" dirty="0">
                <a:solidFill>
                  <a:srgbClr val="0A648B"/>
                </a:solidFill>
                <a:effectLst/>
                <a:latin typeface="Source Sans Pro" panose="020B0503030403020204" pitchFamily="34" charset="0"/>
                <a:hlinkClick r:id="rId5"/>
              </a:rPr>
              <a:t>minutes of board meetings?</a:t>
            </a:r>
            <a:r>
              <a:rPr lang="en-US" b="0" i="0" dirty="0">
                <a:solidFill>
                  <a:srgbClr val="404040"/>
                </a:solidFill>
                <a:effectLst/>
                <a:latin typeface="Source Sans Pro" panose="020B0503030403020204" pitchFamily="34" charset="0"/>
              </a:rPr>
              <a:t> </a:t>
            </a:r>
            <a:endParaRPr lang="en-US" dirty="0"/>
          </a:p>
        </p:txBody>
      </p:sp>
      <p:sp>
        <p:nvSpPr>
          <p:cNvPr id="4" name="Footer Placeholder 3">
            <a:extLst>
              <a:ext uri="{FF2B5EF4-FFF2-40B4-BE49-F238E27FC236}">
                <a16:creationId xmlns:a16="http://schemas.microsoft.com/office/drawing/2014/main" id="{3FCF8032-5098-4178-6F16-BC6BBCE55DC3}"/>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386B34-19EA-544A-4FDC-84451EF5A60E}"/>
              </a:ext>
            </a:extLst>
          </p:cNvPr>
          <p:cNvSpPr>
            <a:spLocks noGrp="1"/>
          </p:cNvSpPr>
          <p:nvPr>
            <p:ph type="sldNum" sz="quarter" idx="12"/>
          </p:nvPr>
        </p:nvSpPr>
        <p:spPr/>
        <p:txBody>
          <a:bodyPr/>
          <a:lstStyle/>
          <a:p>
            <a:fld id="{95CBEC59-7FF9-4688-98DF-89832A0C9025}" type="slidenum">
              <a:rPr lang="en-US" smtClean="0"/>
              <a:t>13</a:t>
            </a:fld>
            <a:endParaRPr lang="en-US" dirty="0"/>
          </a:p>
        </p:txBody>
      </p:sp>
    </p:spTree>
    <p:extLst>
      <p:ext uri="{BB962C8B-B14F-4D97-AF65-F5344CB8AC3E}">
        <p14:creationId xmlns:p14="http://schemas.microsoft.com/office/powerpoint/2010/main" val="2701922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1676400" y="4351020"/>
            <a:ext cx="8966334" cy="1028842"/>
          </a:xfrm>
        </p:spPr>
        <p:txBody>
          <a:bodyPr>
            <a:normAutofit fontScale="90000"/>
          </a:bodyPr>
          <a:lstStyle/>
          <a:p>
            <a:br>
              <a:rPr lang="en-US" sz="3600" dirty="0"/>
            </a:br>
            <a:r>
              <a:rPr lang="en-US" sz="3600" dirty="0"/>
              <a:t>Contact: Tonya Woodland</a:t>
            </a:r>
            <a:br>
              <a:rPr lang="en-US" sz="3600" dirty="0"/>
            </a:br>
            <a:r>
              <a:rPr lang="en-US" sz="3600" dirty="0"/>
              <a:t>                  tw@cmwf.org       </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dirty="0"/>
              <a:t>THANK</a:t>
            </a:r>
          </a:p>
        </p:txBody>
      </p:sp>
    </p:spTree>
    <p:extLst>
      <p:ext uri="{BB962C8B-B14F-4D97-AF65-F5344CB8AC3E}">
        <p14:creationId xmlns:p14="http://schemas.microsoft.com/office/powerpoint/2010/main" val="3630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F246-9638-844E-E858-8C67F7AAB415}"/>
              </a:ext>
            </a:extLst>
          </p:cNvPr>
          <p:cNvSpPr>
            <a:spLocks noGrp="1"/>
          </p:cNvSpPr>
          <p:nvPr>
            <p:ph type="title"/>
          </p:nvPr>
        </p:nvSpPr>
        <p:spPr/>
        <p:txBody>
          <a:bodyPr/>
          <a:lstStyle/>
          <a:p>
            <a:r>
              <a:rPr lang="en-US" dirty="0"/>
              <a:t>The stakes are high</a:t>
            </a:r>
          </a:p>
        </p:txBody>
      </p:sp>
      <p:sp>
        <p:nvSpPr>
          <p:cNvPr id="3" name="Content Placeholder 2">
            <a:extLst>
              <a:ext uri="{FF2B5EF4-FFF2-40B4-BE49-F238E27FC236}">
                <a16:creationId xmlns:a16="http://schemas.microsoft.com/office/drawing/2014/main" id="{966D0B1C-E937-D249-27C4-9752C1088D13}"/>
              </a:ext>
            </a:extLst>
          </p:cNvPr>
          <p:cNvSpPr>
            <a:spLocks noGrp="1"/>
          </p:cNvSpPr>
          <p:nvPr>
            <p:ph idx="1"/>
          </p:nvPr>
        </p:nvSpPr>
        <p:spPr>
          <a:xfrm>
            <a:off x="6914145" y="563880"/>
            <a:ext cx="4361941" cy="4697933"/>
          </a:xfrm>
        </p:spPr>
        <p:txBody>
          <a:bodyPr>
            <a:normAutofit fontScale="92500" lnSpcReduction="20000"/>
          </a:bodyPr>
          <a:lstStyle/>
          <a:p>
            <a:r>
              <a:rPr lang="en-US" sz="2600" b="1" dirty="0">
                <a:solidFill>
                  <a:schemeClr val="tx1"/>
                </a:solidFill>
              </a:rPr>
              <a:t>A recent report from the National Council of Foundations found that 40% of non-profits reported board level governance is their primary operational challenge, with common issues including: </a:t>
            </a:r>
          </a:p>
          <a:p>
            <a:pPr marL="285750" indent="-285750">
              <a:buFont typeface="Arial" panose="020B0604020202020204" pitchFamily="34" charset="0"/>
              <a:buChar char="•"/>
            </a:pPr>
            <a:r>
              <a:rPr lang="en-US" sz="2600" b="1" dirty="0">
                <a:solidFill>
                  <a:schemeClr val="tx1"/>
                </a:solidFill>
              </a:rPr>
              <a:t>lack of strategic oversight</a:t>
            </a:r>
          </a:p>
          <a:p>
            <a:pPr marL="285750" indent="-285750">
              <a:buFont typeface="Arial" panose="020B0604020202020204" pitchFamily="34" charset="0"/>
              <a:buChar char="•"/>
            </a:pPr>
            <a:r>
              <a:rPr lang="en-US" sz="2600" b="1" dirty="0">
                <a:solidFill>
                  <a:schemeClr val="tx1"/>
                </a:solidFill>
              </a:rPr>
              <a:t>insufficient expertise </a:t>
            </a:r>
          </a:p>
          <a:p>
            <a:pPr marL="285750" indent="-285750">
              <a:buFont typeface="Arial" panose="020B0604020202020204" pitchFamily="34" charset="0"/>
              <a:buChar char="•"/>
            </a:pPr>
            <a:r>
              <a:rPr lang="en-US" sz="2600" b="1" dirty="0">
                <a:solidFill>
                  <a:schemeClr val="tx1"/>
                </a:solidFill>
              </a:rPr>
              <a:t>difficulties in maintaining accountability</a:t>
            </a:r>
          </a:p>
          <a:p>
            <a:pPr marL="285750" indent="-285750">
              <a:buFont typeface="Arial" panose="020B0604020202020204" pitchFamily="34" charset="0"/>
              <a:buChar char="•"/>
            </a:pPr>
            <a:r>
              <a:rPr lang="en-US" sz="2600" b="1" dirty="0">
                <a:solidFill>
                  <a:schemeClr val="tx1"/>
                </a:solidFill>
              </a:rPr>
              <a:t>lack of engagement with organizational priorities (not mission focused)</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F87150C4-0F24-EB02-EFF0-ED83240CD96B}"/>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51D1DB0-E3A0-7514-4E3D-B602E21F4C2E}"/>
              </a:ext>
            </a:extLst>
          </p:cNvPr>
          <p:cNvSpPr>
            <a:spLocks noGrp="1"/>
          </p:cNvSpPr>
          <p:nvPr>
            <p:ph type="sldNum" sz="quarter" idx="12"/>
          </p:nvPr>
        </p:nvSpPr>
        <p:spPr/>
        <p:txBody>
          <a:bodyPr/>
          <a:lstStyle/>
          <a:p>
            <a:fld id="{95CBEC59-7FF9-4688-98DF-89832A0C9025}" type="slidenum">
              <a:rPr lang="en-US" smtClean="0"/>
              <a:t>2</a:t>
            </a:fld>
            <a:endParaRPr lang="en-US" dirty="0"/>
          </a:p>
        </p:txBody>
      </p:sp>
    </p:spTree>
    <p:extLst>
      <p:ext uri="{BB962C8B-B14F-4D97-AF65-F5344CB8AC3E}">
        <p14:creationId xmlns:p14="http://schemas.microsoft.com/office/powerpoint/2010/main" val="277266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D566B-1CE7-DFD6-5065-A6D6EE9704CB}"/>
              </a:ext>
            </a:extLst>
          </p:cNvPr>
          <p:cNvSpPr>
            <a:spLocks noGrp="1"/>
          </p:cNvSpPr>
          <p:nvPr>
            <p:ph type="title"/>
          </p:nvPr>
        </p:nvSpPr>
        <p:spPr>
          <a:xfrm>
            <a:off x="1527519" y="1700326"/>
            <a:ext cx="4143555" cy="2414473"/>
          </a:xfrm>
        </p:spPr>
        <p:txBody>
          <a:bodyPr>
            <a:normAutofit/>
          </a:bodyPr>
          <a:lstStyle/>
          <a:p>
            <a:r>
              <a:rPr lang="en-US" dirty="0"/>
              <a:t>Let’s explore and co-create ideas and solutions</a:t>
            </a:r>
          </a:p>
        </p:txBody>
      </p:sp>
      <p:sp>
        <p:nvSpPr>
          <p:cNvPr id="3" name="Content Placeholder 2">
            <a:extLst>
              <a:ext uri="{FF2B5EF4-FFF2-40B4-BE49-F238E27FC236}">
                <a16:creationId xmlns:a16="http://schemas.microsoft.com/office/drawing/2014/main" id="{D529E27E-11D6-DC4E-A7FA-BFFCC1B5D244}"/>
              </a:ext>
            </a:extLst>
          </p:cNvPr>
          <p:cNvSpPr>
            <a:spLocks noGrp="1"/>
          </p:cNvSpPr>
          <p:nvPr>
            <p:ph idx="1"/>
          </p:nvPr>
        </p:nvSpPr>
        <p:spPr>
          <a:xfrm>
            <a:off x="6914145" y="579121"/>
            <a:ext cx="4361941" cy="3733800"/>
          </a:xfrm>
        </p:spPr>
        <p:txBody>
          <a:bodyPr>
            <a:noAutofit/>
          </a:bodyPr>
          <a:lstStyle/>
          <a:p>
            <a:pPr marL="285750" indent="-285750">
              <a:buFont typeface="Wingdings" panose="05000000000000000000" pitchFamily="2" charset="2"/>
              <a:buChar char="ü"/>
            </a:pPr>
            <a:r>
              <a:rPr lang="en-US" sz="2400" b="1" dirty="0">
                <a:solidFill>
                  <a:schemeClr val="tx1"/>
                </a:solidFill>
              </a:rPr>
              <a:t>Development of Effective Strategies</a:t>
            </a:r>
          </a:p>
          <a:p>
            <a:pPr marL="285750" indent="-285750">
              <a:buFont typeface="Wingdings" panose="05000000000000000000" pitchFamily="2" charset="2"/>
              <a:buChar char="ü"/>
            </a:pPr>
            <a:endParaRPr lang="en-US" sz="2400" b="1" dirty="0">
              <a:solidFill>
                <a:schemeClr val="tx1"/>
              </a:solidFill>
            </a:endParaRPr>
          </a:p>
          <a:p>
            <a:pPr marL="285750" indent="-285750">
              <a:buFont typeface="Wingdings" panose="05000000000000000000" pitchFamily="2" charset="2"/>
              <a:buChar char="ü"/>
            </a:pPr>
            <a:r>
              <a:rPr lang="en-US" sz="2400" b="1" dirty="0">
                <a:solidFill>
                  <a:schemeClr val="tx1"/>
                </a:solidFill>
              </a:rPr>
              <a:t>Adaptability to change (Legislation, political climate)</a:t>
            </a:r>
          </a:p>
          <a:p>
            <a:pPr marL="285750" indent="-285750">
              <a:buFont typeface="Wingdings" panose="05000000000000000000" pitchFamily="2" charset="2"/>
              <a:buChar char="ü"/>
            </a:pPr>
            <a:endParaRPr lang="en-US" sz="2400" b="1" dirty="0">
              <a:solidFill>
                <a:schemeClr val="tx1"/>
              </a:solidFill>
            </a:endParaRPr>
          </a:p>
          <a:p>
            <a:pPr marL="285750" indent="-285750">
              <a:buFont typeface="Wingdings" panose="05000000000000000000" pitchFamily="2" charset="2"/>
              <a:buChar char="ü"/>
            </a:pPr>
            <a:r>
              <a:rPr lang="en-US" sz="2400" b="1" dirty="0">
                <a:solidFill>
                  <a:schemeClr val="tx1"/>
                </a:solidFill>
              </a:rPr>
              <a:t>Enhanced Accountability and Transparency</a:t>
            </a:r>
          </a:p>
          <a:p>
            <a:pPr marL="285750" indent="-285750">
              <a:buFont typeface="Wingdings" panose="05000000000000000000" pitchFamily="2" charset="2"/>
              <a:buChar char="ü"/>
            </a:pPr>
            <a:endParaRPr lang="en-US" sz="2400" b="1" dirty="0">
              <a:solidFill>
                <a:schemeClr val="tx1"/>
              </a:solidFill>
            </a:endParaRPr>
          </a:p>
          <a:p>
            <a:pPr marL="285750" indent="-285750">
              <a:buFont typeface="Wingdings" panose="05000000000000000000" pitchFamily="2" charset="2"/>
              <a:buChar char="ü"/>
            </a:pPr>
            <a:r>
              <a:rPr lang="en-US" sz="2400" b="1" dirty="0">
                <a:solidFill>
                  <a:schemeClr val="tx1"/>
                </a:solidFill>
              </a:rPr>
              <a:t>Build trust and partnership with communities served</a:t>
            </a:r>
          </a:p>
        </p:txBody>
      </p:sp>
      <p:sp>
        <p:nvSpPr>
          <p:cNvPr id="4" name="Footer Placeholder 3">
            <a:extLst>
              <a:ext uri="{FF2B5EF4-FFF2-40B4-BE49-F238E27FC236}">
                <a16:creationId xmlns:a16="http://schemas.microsoft.com/office/drawing/2014/main" id="{D512DCDC-A6E7-10E6-2484-061D2E8F269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356A232-9279-C457-B311-6B0873D2BB4C}"/>
              </a:ext>
            </a:extLst>
          </p:cNvPr>
          <p:cNvSpPr>
            <a:spLocks noGrp="1"/>
          </p:cNvSpPr>
          <p:nvPr>
            <p:ph type="sldNum" sz="quarter" idx="12"/>
          </p:nvPr>
        </p:nvSpPr>
        <p:spPr/>
        <p:txBody>
          <a:bodyPr/>
          <a:lstStyle/>
          <a:p>
            <a:fld id="{95CBEC59-7FF9-4688-98DF-89832A0C9025}" type="slidenum">
              <a:rPr lang="en-US" smtClean="0"/>
              <a:t>3</a:t>
            </a:fld>
            <a:endParaRPr lang="en-US" dirty="0"/>
          </a:p>
        </p:txBody>
      </p:sp>
    </p:spTree>
    <p:extLst>
      <p:ext uri="{BB962C8B-B14F-4D97-AF65-F5344CB8AC3E}">
        <p14:creationId xmlns:p14="http://schemas.microsoft.com/office/powerpoint/2010/main" val="3494157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BE58-54FB-A0DC-EA0D-41FDE5EA6036}"/>
              </a:ext>
            </a:extLst>
          </p:cNvPr>
          <p:cNvSpPr>
            <a:spLocks noGrp="1"/>
          </p:cNvSpPr>
          <p:nvPr>
            <p:ph type="title"/>
          </p:nvPr>
        </p:nvSpPr>
        <p:spPr/>
        <p:txBody>
          <a:bodyPr/>
          <a:lstStyle/>
          <a:p>
            <a:r>
              <a:rPr lang="en-US" dirty="0"/>
              <a:t>Five  Ideas/Solutions</a:t>
            </a:r>
          </a:p>
        </p:txBody>
      </p:sp>
      <p:sp>
        <p:nvSpPr>
          <p:cNvPr id="3" name="Content Placeholder 2">
            <a:extLst>
              <a:ext uri="{FF2B5EF4-FFF2-40B4-BE49-F238E27FC236}">
                <a16:creationId xmlns:a16="http://schemas.microsoft.com/office/drawing/2014/main" id="{62D4EED4-0CA2-2EA0-BC56-908D8161FDDA}"/>
              </a:ext>
            </a:extLst>
          </p:cNvPr>
          <p:cNvSpPr>
            <a:spLocks noGrp="1"/>
          </p:cNvSpPr>
          <p:nvPr>
            <p:ph idx="1"/>
          </p:nvPr>
        </p:nvSpPr>
        <p:spPr/>
        <p:txBody>
          <a:bodyPr/>
          <a:lstStyle/>
          <a:p>
            <a:pPr marL="457200" indent="-457200">
              <a:buFont typeface="Arial" panose="020B0604020202020204" pitchFamily="34" charset="0"/>
              <a:buChar char="•"/>
            </a:pPr>
            <a:r>
              <a:rPr lang="en-US" sz="2800" b="1" dirty="0">
                <a:solidFill>
                  <a:schemeClr val="tx1"/>
                </a:solidFill>
              </a:rPr>
              <a:t>Nimble Board</a:t>
            </a:r>
          </a:p>
          <a:p>
            <a:pPr marL="457200" indent="-457200">
              <a:buFont typeface="Arial" panose="020B0604020202020204" pitchFamily="34" charset="0"/>
              <a:buChar char="•"/>
            </a:pPr>
            <a:r>
              <a:rPr lang="en-US" sz="2800" b="1" dirty="0">
                <a:solidFill>
                  <a:schemeClr val="tx1"/>
                </a:solidFill>
              </a:rPr>
              <a:t>Setting clear roles and responsibilities</a:t>
            </a:r>
          </a:p>
          <a:p>
            <a:pPr marL="457200" indent="-457200">
              <a:buFont typeface="Arial" panose="020B0604020202020204" pitchFamily="34" charset="0"/>
              <a:buChar char="•"/>
            </a:pPr>
            <a:r>
              <a:rPr lang="en-US" sz="2800" b="1" dirty="0">
                <a:solidFill>
                  <a:schemeClr val="tx1"/>
                </a:solidFill>
              </a:rPr>
              <a:t>Board composition</a:t>
            </a:r>
          </a:p>
          <a:p>
            <a:pPr marL="457200" indent="-457200">
              <a:buFont typeface="Arial" panose="020B0604020202020204" pitchFamily="34" charset="0"/>
              <a:buChar char="•"/>
            </a:pPr>
            <a:r>
              <a:rPr lang="en-US" sz="2800" b="1" dirty="0">
                <a:solidFill>
                  <a:schemeClr val="tx1"/>
                </a:solidFill>
              </a:rPr>
              <a:t>Bylaws</a:t>
            </a:r>
          </a:p>
          <a:p>
            <a:pPr marL="457200" indent="-457200">
              <a:buFont typeface="Arial" panose="020B0604020202020204" pitchFamily="34" charset="0"/>
              <a:buChar char="•"/>
            </a:pPr>
            <a:r>
              <a:rPr lang="en-US" sz="2800" b="1" dirty="0">
                <a:solidFill>
                  <a:schemeClr val="tx1"/>
                </a:solidFill>
              </a:rPr>
              <a:t>Relationship Building </a:t>
            </a:r>
          </a:p>
          <a:p>
            <a:endParaRPr lang="en-US" dirty="0"/>
          </a:p>
        </p:txBody>
      </p:sp>
      <p:sp>
        <p:nvSpPr>
          <p:cNvPr id="4" name="Footer Placeholder 3">
            <a:extLst>
              <a:ext uri="{FF2B5EF4-FFF2-40B4-BE49-F238E27FC236}">
                <a16:creationId xmlns:a16="http://schemas.microsoft.com/office/drawing/2014/main" id="{DD23E764-87F1-8FA7-C511-794EE5616A21}"/>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1DD2A8D-C3D8-F8B2-AD2F-87AACD222E8C}"/>
              </a:ext>
            </a:extLst>
          </p:cNvPr>
          <p:cNvSpPr>
            <a:spLocks noGrp="1"/>
          </p:cNvSpPr>
          <p:nvPr>
            <p:ph type="sldNum" sz="quarter" idx="12"/>
          </p:nvPr>
        </p:nvSpPr>
        <p:spPr/>
        <p:txBody>
          <a:bodyPr/>
          <a:lstStyle/>
          <a:p>
            <a:fld id="{95CBEC59-7FF9-4688-98DF-89832A0C9025}" type="slidenum">
              <a:rPr lang="en-US" smtClean="0"/>
              <a:t>4</a:t>
            </a:fld>
            <a:endParaRPr lang="en-US" dirty="0"/>
          </a:p>
        </p:txBody>
      </p:sp>
    </p:spTree>
    <p:extLst>
      <p:ext uri="{BB962C8B-B14F-4D97-AF65-F5344CB8AC3E}">
        <p14:creationId xmlns:p14="http://schemas.microsoft.com/office/powerpoint/2010/main" val="228448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6B52-5A37-0A25-DE04-A85409BE4888}"/>
              </a:ext>
            </a:extLst>
          </p:cNvPr>
          <p:cNvSpPr>
            <a:spLocks noGrp="1"/>
          </p:cNvSpPr>
          <p:nvPr>
            <p:ph type="title"/>
          </p:nvPr>
        </p:nvSpPr>
        <p:spPr/>
        <p:txBody>
          <a:bodyPr/>
          <a:lstStyle/>
          <a:p>
            <a:r>
              <a:rPr lang="en-US" dirty="0"/>
              <a:t>Nimble Boards</a:t>
            </a:r>
          </a:p>
        </p:txBody>
      </p:sp>
      <p:sp>
        <p:nvSpPr>
          <p:cNvPr id="3" name="Content Placeholder 2">
            <a:extLst>
              <a:ext uri="{FF2B5EF4-FFF2-40B4-BE49-F238E27FC236}">
                <a16:creationId xmlns:a16="http://schemas.microsoft.com/office/drawing/2014/main" id="{C9DA990D-6F67-D450-7D21-3FA70926D4A2}"/>
              </a:ext>
            </a:extLst>
          </p:cNvPr>
          <p:cNvSpPr>
            <a:spLocks noGrp="1"/>
          </p:cNvSpPr>
          <p:nvPr>
            <p:ph idx="1"/>
          </p:nvPr>
        </p:nvSpPr>
        <p:spPr>
          <a:xfrm>
            <a:off x="6914145" y="609600"/>
            <a:ext cx="4361941" cy="5823473"/>
          </a:xfrm>
        </p:spPr>
        <p:txBody>
          <a:bodyPr>
            <a:noAutofit/>
          </a:bodyPr>
          <a:lstStyle/>
          <a:p>
            <a:pPr lvl="1"/>
            <a:r>
              <a:rPr lang="en-US" sz="2400" b="1" dirty="0">
                <a:solidFill>
                  <a:schemeClr val="tx1"/>
                </a:solidFill>
              </a:rPr>
              <a:t>“A board that truly adds value is not just a group of high performing individuals.  A good (great) board is a balanced team with complementary skill sets and a culture that allows them to work together to make the most effective decisions for the organization.  While the leadership from the chair is crucial, it is the full participation of every board member that contributes the most to the effectiveness of the board.” </a:t>
            </a:r>
          </a:p>
        </p:txBody>
      </p:sp>
      <p:sp>
        <p:nvSpPr>
          <p:cNvPr id="4" name="Footer Placeholder 3">
            <a:extLst>
              <a:ext uri="{FF2B5EF4-FFF2-40B4-BE49-F238E27FC236}">
                <a16:creationId xmlns:a16="http://schemas.microsoft.com/office/drawing/2014/main" id="{99951592-56F3-D1EB-4E31-D642793F9806}"/>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CC91B9B-DC77-49B5-143F-7CE594418195}"/>
              </a:ext>
            </a:extLst>
          </p:cNvPr>
          <p:cNvSpPr>
            <a:spLocks noGrp="1"/>
          </p:cNvSpPr>
          <p:nvPr>
            <p:ph type="sldNum" sz="quarter" idx="12"/>
          </p:nvPr>
        </p:nvSpPr>
        <p:spPr/>
        <p:txBody>
          <a:bodyPr/>
          <a:lstStyle/>
          <a:p>
            <a:fld id="{95CBEC59-7FF9-4688-98DF-89832A0C9025}" type="slidenum">
              <a:rPr lang="en-US" smtClean="0"/>
              <a:t>5</a:t>
            </a:fld>
            <a:endParaRPr lang="en-US" dirty="0"/>
          </a:p>
        </p:txBody>
      </p:sp>
    </p:spTree>
    <p:extLst>
      <p:ext uri="{BB962C8B-B14F-4D97-AF65-F5344CB8AC3E}">
        <p14:creationId xmlns:p14="http://schemas.microsoft.com/office/powerpoint/2010/main" val="376185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CEC6-7030-5EBC-A028-825C9A65FAEC}"/>
              </a:ext>
            </a:extLst>
          </p:cNvPr>
          <p:cNvSpPr>
            <a:spLocks noGrp="1"/>
          </p:cNvSpPr>
          <p:nvPr>
            <p:ph type="title"/>
          </p:nvPr>
        </p:nvSpPr>
        <p:spPr/>
        <p:txBody>
          <a:bodyPr>
            <a:normAutofit fontScale="90000"/>
          </a:bodyPr>
          <a:lstStyle/>
          <a:p>
            <a:r>
              <a:rPr lang="en-US" dirty="0"/>
              <a:t>Board member roles and responsibilities</a:t>
            </a:r>
          </a:p>
        </p:txBody>
      </p:sp>
      <p:sp>
        <p:nvSpPr>
          <p:cNvPr id="3" name="Content Placeholder 2">
            <a:extLst>
              <a:ext uri="{FF2B5EF4-FFF2-40B4-BE49-F238E27FC236}">
                <a16:creationId xmlns:a16="http://schemas.microsoft.com/office/drawing/2014/main" id="{B2E5D9FC-987C-1D0D-EF97-13B32E1DE675}"/>
              </a:ext>
            </a:extLst>
          </p:cNvPr>
          <p:cNvSpPr>
            <a:spLocks noGrp="1"/>
          </p:cNvSpPr>
          <p:nvPr>
            <p:ph idx="1"/>
          </p:nvPr>
        </p:nvSpPr>
        <p:spPr>
          <a:xfrm>
            <a:off x="6914145" y="305338"/>
            <a:ext cx="4361941" cy="3489422"/>
          </a:xfrm>
        </p:spPr>
        <p:txBody>
          <a:bodyPr>
            <a:noAutofit/>
          </a:bodyPr>
          <a:lstStyle/>
          <a:p>
            <a:pPr marL="285750" indent="-285750">
              <a:buFont typeface="Wingdings" panose="05000000000000000000" pitchFamily="2" charset="2"/>
              <a:buChar char="ü"/>
            </a:pPr>
            <a:r>
              <a:rPr lang="en-US" sz="2400" b="1" dirty="0">
                <a:solidFill>
                  <a:schemeClr val="tx1"/>
                </a:solidFill>
              </a:rPr>
              <a:t>Foster a culture of accountability.</a:t>
            </a:r>
          </a:p>
          <a:p>
            <a:pPr marL="285750" indent="-285750">
              <a:buFont typeface="Wingdings" panose="05000000000000000000" pitchFamily="2" charset="2"/>
              <a:buChar char="ü"/>
            </a:pPr>
            <a:r>
              <a:rPr lang="en-US" sz="2400" b="1" dirty="0">
                <a:solidFill>
                  <a:schemeClr val="tx1"/>
                </a:solidFill>
              </a:rPr>
              <a:t>Set clear expectations for your board members.  </a:t>
            </a:r>
          </a:p>
          <a:p>
            <a:pPr marL="285750" indent="-285750">
              <a:buFont typeface="Wingdings" panose="05000000000000000000" pitchFamily="2" charset="2"/>
              <a:buChar char="ü"/>
            </a:pPr>
            <a:r>
              <a:rPr lang="en-US" sz="2400" b="1" dirty="0">
                <a:solidFill>
                  <a:schemeClr val="tx1"/>
                </a:solidFill>
              </a:rPr>
              <a:t>Create transparency on projects, success and challenges. </a:t>
            </a:r>
          </a:p>
          <a:p>
            <a:pPr marL="285750" indent="-285750">
              <a:buFont typeface="Wingdings" panose="05000000000000000000" pitchFamily="2" charset="2"/>
              <a:buChar char="ü"/>
            </a:pPr>
            <a:r>
              <a:rPr lang="en-US" sz="2400" b="1" dirty="0">
                <a:solidFill>
                  <a:schemeClr val="tx1"/>
                </a:solidFill>
              </a:rPr>
              <a:t>Develop a mission-centric strategy.</a:t>
            </a:r>
          </a:p>
          <a:p>
            <a:pPr marL="285750" indent="-285750">
              <a:buFont typeface="Wingdings" panose="05000000000000000000" pitchFamily="2" charset="2"/>
              <a:buChar char="ü"/>
            </a:pPr>
            <a:r>
              <a:rPr lang="en-US" sz="2400" b="1" dirty="0">
                <a:solidFill>
                  <a:schemeClr val="tx1"/>
                </a:solidFill>
              </a:rPr>
              <a:t>Implement robust financial conversations.</a:t>
            </a:r>
          </a:p>
          <a:p>
            <a:pPr marL="285750" indent="-285750">
              <a:buFont typeface="Wingdings" panose="05000000000000000000" pitchFamily="2" charset="2"/>
              <a:buChar char="ü"/>
            </a:pPr>
            <a:r>
              <a:rPr lang="en-US" sz="2400" b="1" dirty="0">
                <a:solidFill>
                  <a:schemeClr val="tx1"/>
                </a:solidFill>
              </a:rPr>
              <a:t>Involve the board in risk management conversations. </a:t>
            </a:r>
          </a:p>
        </p:txBody>
      </p:sp>
      <p:sp>
        <p:nvSpPr>
          <p:cNvPr id="4" name="Footer Placeholder 3">
            <a:extLst>
              <a:ext uri="{FF2B5EF4-FFF2-40B4-BE49-F238E27FC236}">
                <a16:creationId xmlns:a16="http://schemas.microsoft.com/office/drawing/2014/main" id="{F2E8F797-CE18-6556-D9A7-8DB5E0057409}"/>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25A97701-5934-DC58-A9D9-9C256AB772C7}"/>
              </a:ext>
            </a:extLst>
          </p:cNvPr>
          <p:cNvSpPr>
            <a:spLocks noGrp="1"/>
          </p:cNvSpPr>
          <p:nvPr>
            <p:ph type="sldNum" sz="quarter" idx="12"/>
          </p:nvPr>
        </p:nvSpPr>
        <p:spPr/>
        <p:txBody>
          <a:bodyPr/>
          <a:lstStyle/>
          <a:p>
            <a:fld id="{95CBEC59-7FF9-4688-98DF-89832A0C9025}" type="slidenum">
              <a:rPr lang="en-US" smtClean="0"/>
              <a:t>6</a:t>
            </a:fld>
            <a:endParaRPr lang="en-US" dirty="0"/>
          </a:p>
        </p:txBody>
      </p:sp>
    </p:spTree>
    <p:extLst>
      <p:ext uri="{BB962C8B-B14F-4D97-AF65-F5344CB8AC3E}">
        <p14:creationId xmlns:p14="http://schemas.microsoft.com/office/powerpoint/2010/main" val="1735015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D4C40-9BD8-C1A4-6401-8AF273F5A178}"/>
              </a:ext>
            </a:extLst>
          </p:cNvPr>
          <p:cNvSpPr>
            <a:spLocks noGrp="1"/>
          </p:cNvSpPr>
          <p:nvPr>
            <p:ph type="title"/>
          </p:nvPr>
        </p:nvSpPr>
        <p:spPr/>
        <p:txBody>
          <a:bodyPr/>
          <a:lstStyle/>
          <a:p>
            <a:r>
              <a:rPr lang="en-US" dirty="0"/>
              <a:t>Board Composition</a:t>
            </a:r>
          </a:p>
        </p:txBody>
      </p:sp>
      <p:sp>
        <p:nvSpPr>
          <p:cNvPr id="3" name="Content Placeholder 2">
            <a:extLst>
              <a:ext uri="{FF2B5EF4-FFF2-40B4-BE49-F238E27FC236}">
                <a16:creationId xmlns:a16="http://schemas.microsoft.com/office/drawing/2014/main" id="{EAECC344-AB01-4BC6-D527-3CB6CEA77C02}"/>
              </a:ext>
            </a:extLst>
          </p:cNvPr>
          <p:cNvSpPr>
            <a:spLocks noGrp="1"/>
          </p:cNvSpPr>
          <p:nvPr>
            <p:ph idx="1"/>
          </p:nvPr>
        </p:nvSpPr>
        <p:spPr>
          <a:xfrm>
            <a:off x="6914145" y="457200"/>
            <a:ext cx="5026395" cy="4804613"/>
          </a:xfrm>
        </p:spPr>
        <p:txBody>
          <a:bodyPr>
            <a:normAutofit/>
          </a:bodyPr>
          <a:lstStyle/>
          <a:p>
            <a:r>
              <a:rPr lang="en-US" sz="2400" b="1" dirty="0">
                <a:solidFill>
                  <a:schemeClr val="tx1"/>
                </a:solidFill>
              </a:rPr>
              <a:t>A well rounded and diverse board is essential. The board should include individuals with a range of background and experiences such as finance, law, government, fundraising, foundations. </a:t>
            </a:r>
          </a:p>
          <a:p>
            <a:endParaRPr lang="en-US" sz="2400" b="1" dirty="0">
              <a:solidFill>
                <a:schemeClr val="tx1"/>
              </a:solidFill>
            </a:endParaRPr>
          </a:p>
          <a:p>
            <a:r>
              <a:rPr lang="en-US" sz="2400" b="1" dirty="0">
                <a:solidFill>
                  <a:schemeClr val="tx1"/>
                </a:solidFill>
              </a:rPr>
              <a:t>Diversity including race and gender reflecting varying viewpoints and perspectives that can add value to the organization.   </a:t>
            </a:r>
          </a:p>
        </p:txBody>
      </p:sp>
      <p:sp>
        <p:nvSpPr>
          <p:cNvPr id="4" name="Footer Placeholder 3">
            <a:extLst>
              <a:ext uri="{FF2B5EF4-FFF2-40B4-BE49-F238E27FC236}">
                <a16:creationId xmlns:a16="http://schemas.microsoft.com/office/drawing/2014/main" id="{579ED80A-1051-BEF3-8729-B97304011475}"/>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C1ABA6B-7D3E-A4C2-B258-D5ECE26AC445}"/>
              </a:ext>
            </a:extLst>
          </p:cNvPr>
          <p:cNvSpPr>
            <a:spLocks noGrp="1"/>
          </p:cNvSpPr>
          <p:nvPr>
            <p:ph type="sldNum" sz="quarter" idx="12"/>
          </p:nvPr>
        </p:nvSpPr>
        <p:spPr/>
        <p:txBody>
          <a:bodyPr/>
          <a:lstStyle/>
          <a:p>
            <a:fld id="{95CBEC59-7FF9-4688-98DF-89832A0C9025}" type="slidenum">
              <a:rPr lang="en-US" smtClean="0"/>
              <a:t>7</a:t>
            </a:fld>
            <a:endParaRPr lang="en-US" dirty="0"/>
          </a:p>
        </p:txBody>
      </p:sp>
    </p:spTree>
    <p:extLst>
      <p:ext uri="{BB962C8B-B14F-4D97-AF65-F5344CB8AC3E}">
        <p14:creationId xmlns:p14="http://schemas.microsoft.com/office/powerpoint/2010/main" val="96671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5C36-06B7-F5C3-28E0-5E37D0E9D2CC}"/>
              </a:ext>
            </a:extLst>
          </p:cNvPr>
          <p:cNvSpPr>
            <a:spLocks noGrp="1"/>
          </p:cNvSpPr>
          <p:nvPr>
            <p:ph type="title"/>
          </p:nvPr>
        </p:nvSpPr>
        <p:spPr>
          <a:xfrm>
            <a:off x="1527519" y="1700326"/>
            <a:ext cx="4143555" cy="3968953"/>
          </a:xfrm>
        </p:spPr>
        <p:txBody>
          <a:bodyPr>
            <a:normAutofit/>
          </a:bodyPr>
          <a:lstStyle/>
          <a:p>
            <a:r>
              <a:rPr lang="en-US" dirty="0"/>
              <a:t>Bylaws that support organizational priorities</a:t>
            </a:r>
          </a:p>
        </p:txBody>
      </p:sp>
      <p:sp>
        <p:nvSpPr>
          <p:cNvPr id="3" name="Content Placeholder 2">
            <a:extLst>
              <a:ext uri="{FF2B5EF4-FFF2-40B4-BE49-F238E27FC236}">
                <a16:creationId xmlns:a16="http://schemas.microsoft.com/office/drawing/2014/main" id="{B4472B86-9F8E-8ECA-0C1E-FD83FB4563CC}"/>
              </a:ext>
            </a:extLst>
          </p:cNvPr>
          <p:cNvSpPr>
            <a:spLocks noGrp="1"/>
          </p:cNvSpPr>
          <p:nvPr>
            <p:ph idx="1"/>
          </p:nvPr>
        </p:nvSpPr>
        <p:spPr/>
        <p:txBody>
          <a:bodyPr>
            <a:noAutofit/>
          </a:bodyPr>
          <a:lstStyle/>
          <a:p>
            <a:r>
              <a:rPr lang="en-US" sz="2000" b="1" dirty="0">
                <a:solidFill>
                  <a:schemeClr val="tx1"/>
                </a:solidFill>
              </a:rPr>
              <a:t>Typically, not less than every two years or more frequent dependent upon organizational change or other external changes.  </a:t>
            </a:r>
          </a:p>
          <a:p>
            <a:endParaRPr lang="en-US" sz="2000" b="1" dirty="0">
              <a:solidFill>
                <a:schemeClr val="tx1"/>
              </a:solidFill>
            </a:endParaRPr>
          </a:p>
          <a:p>
            <a:r>
              <a:rPr lang="en-US" sz="2000" b="1" dirty="0">
                <a:solidFill>
                  <a:schemeClr val="tx1"/>
                </a:solidFill>
              </a:rPr>
              <a:t>Ensures you have the right committees in place, and they are effective to meet the organizational mission and priorities.</a:t>
            </a:r>
          </a:p>
          <a:p>
            <a:endParaRPr lang="en-US" sz="2000" b="1" dirty="0">
              <a:solidFill>
                <a:schemeClr val="tx1"/>
              </a:solidFill>
            </a:endParaRPr>
          </a:p>
          <a:p>
            <a:r>
              <a:rPr lang="en-US" sz="2000" b="1" dirty="0">
                <a:solidFill>
                  <a:schemeClr val="tx1"/>
                </a:solidFill>
              </a:rPr>
              <a:t>Are bylaws encouraging right </a:t>
            </a:r>
            <a:r>
              <a:rPr lang="en-US" sz="2000" b="1">
                <a:solidFill>
                  <a:schemeClr val="tx1"/>
                </a:solidFill>
              </a:rPr>
              <a:t>(or wrong) </a:t>
            </a:r>
            <a:r>
              <a:rPr lang="en-US" sz="2000" b="1" dirty="0">
                <a:solidFill>
                  <a:schemeClr val="tx1"/>
                </a:solidFill>
              </a:rPr>
              <a:t>behaviors or outcomes? </a:t>
            </a:r>
          </a:p>
        </p:txBody>
      </p:sp>
      <p:sp>
        <p:nvSpPr>
          <p:cNvPr id="4" name="Footer Placeholder 3">
            <a:extLst>
              <a:ext uri="{FF2B5EF4-FFF2-40B4-BE49-F238E27FC236}">
                <a16:creationId xmlns:a16="http://schemas.microsoft.com/office/drawing/2014/main" id="{60110CFF-4794-7127-120B-BEE98A6C12B3}"/>
              </a:ext>
            </a:extLst>
          </p:cNvPr>
          <p:cNvSpPr>
            <a:spLocks noGrp="1"/>
          </p:cNvSpPr>
          <p:nvPr>
            <p:ph type="ftr" sz="quarter" idx="11"/>
          </p:nvPr>
        </p:nvSpPr>
        <p:spPr/>
        <p:txBody>
          <a:bodyPr/>
          <a:lstStyle/>
          <a:p>
            <a:r>
              <a:rPr lang="en-US"/>
              <a:t>Presentation Title</a:t>
            </a:r>
            <a:endParaRPr lang="en-US" dirty="0"/>
          </a:p>
        </p:txBody>
      </p:sp>
    </p:spTree>
    <p:extLst>
      <p:ext uri="{BB962C8B-B14F-4D97-AF65-F5344CB8AC3E}">
        <p14:creationId xmlns:p14="http://schemas.microsoft.com/office/powerpoint/2010/main" val="64682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EBB2-6D28-F378-7BBD-12BDF8228D15}"/>
              </a:ext>
            </a:extLst>
          </p:cNvPr>
          <p:cNvSpPr>
            <a:spLocks noGrp="1"/>
          </p:cNvSpPr>
          <p:nvPr>
            <p:ph type="title"/>
          </p:nvPr>
        </p:nvSpPr>
        <p:spPr>
          <a:xfrm>
            <a:off x="1394461" y="1700326"/>
            <a:ext cx="4276614" cy="2521153"/>
          </a:xfrm>
        </p:spPr>
        <p:txBody>
          <a:bodyPr>
            <a:normAutofit fontScale="90000"/>
          </a:bodyPr>
          <a:lstStyle/>
          <a:p>
            <a:r>
              <a:rPr lang="en-US" dirty="0"/>
              <a:t>Building strong relationships with Board Chair and Board Member</a:t>
            </a:r>
          </a:p>
        </p:txBody>
      </p:sp>
      <p:sp>
        <p:nvSpPr>
          <p:cNvPr id="3" name="Content Placeholder 2">
            <a:extLst>
              <a:ext uri="{FF2B5EF4-FFF2-40B4-BE49-F238E27FC236}">
                <a16:creationId xmlns:a16="http://schemas.microsoft.com/office/drawing/2014/main" id="{39A12ABA-8C8F-7950-21AE-8BBAA3CF3A9A}"/>
              </a:ext>
            </a:extLst>
          </p:cNvPr>
          <p:cNvSpPr>
            <a:spLocks noGrp="1"/>
          </p:cNvSpPr>
          <p:nvPr>
            <p:ph idx="1"/>
          </p:nvPr>
        </p:nvSpPr>
        <p:spPr>
          <a:xfrm>
            <a:off x="6271261" y="541020"/>
            <a:ext cx="5020066" cy="5386444"/>
          </a:xfrm>
        </p:spPr>
        <p:txBody>
          <a:bodyPr>
            <a:normAutofit lnSpcReduction="10000"/>
          </a:bodyPr>
          <a:lstStyle/>
          <a:p>
            <a:pPr marL="342900" indent="-342900">
              <a:buAutoNum type="arabicPeriod"/>
            </a:pPr>
            <a:r>
              <a:rPr lang="en-US" sz="2000" b="1" i="0" dirty="0">
                <a:solidFill>
                  <a:srgbClr val="333333"/>
                </a:solidFill>
                <a:effectLst/>
                <a:latin typeface="Georgia" panose="02040502050405020303" pitchFamily="18" charset="0"/>
              </a:rPr>
              <a:t>The CEO and Chair should have mutual appreciation and respect for their relationship.</a:t>
            </a:r>
          </a:p>
          <a:p>
            <a:pPr marL="342900" indent="-342900">
              <a:buAutoNum type="arabicPeriod"/>
            </a:pPr>
            <a:r>
              <a:rPr lang="en-US" sz="2000" b="1" i="0" dirty="0">
                <a:solidFill>
                  <a:srgbClr val="333333"/>
                </a:solidFill>
                <a:effectLst/>
                <a:latin typeface="Georgia" panose="02040502050405020303" pitchFamily="18" charset="0"/>
              </a:rPr>
              <a:t>Instill Trust. Ask the tough questions of one another: What does success look like to you? How do you prefer to lead the Board (Chair) or organization (CEO)? </a:t>
            </a:r>
          </a:p>
          <a:p>
            <a:pPr marL="342900" indent="-342900">
              <a:buAutoNum type="arabicPeriod"/>
            </a:pPr>
            <a:r>
              <a:rPr lang="en-US" sz="2000" b="1" i="0" dirty="0">
                <a:solidFill>
                  <a:srgbClr val="333333"/>
                </a:solidFill>
                <a:effectLst/>
                <a:latin typeface="Georgia" panose="02040502050405020303" pitchFamily="18" charset="0"/>
              </a:rPr>
              <a:t>Establish open communication and strong rapport. Be intentional about communicating the right messages at the right time with the right tone for the relationship</a:t>
            </a:r>
            <a:r>
              <a:rPr lang="en-US" sz="2000" b="1" dirty="0">
                <a:solidFill>
                  <a:srgbClr val="333333"/>
                </a:solidFill>
                <a:latin typeface="Georgia" panose="02040502050405020303" pitchFamily="18" charset="0"/>
              </a:rPr>
              <a:t>. </a:t>
            </a:r>
          </a:p>
          <a:p>
            <a:pPr marL="342900" indent="-342900">
              <a:buFont typeface="Arial" panose="020B0604020202020204" pitchFamily="34" charset="0"/>
              <a:buAutoNum type="arabicPeriod"/>
            </a:pPr>
            <a:r>
              <a:rPr lang="en-US" sz="2000" b="1" dirty="0">
                <a:solidFill>
                  <a:srgbClr val="333333"/>
                </a:solidFill>
                <a:latin typeface="Georgia" panose="02040502050405020303" pitchFamily="18" charset="0"/>
              </a:rPr>
              <a:t>Reach out to board members directly with strategy and intent. Involve your leadership team. </a:t>
            </a:r>
          </a:p>
          <a:p>
            <a:pPr marL="342900" indent="-342900">
              <a:buAutoNum type="arabicPeriod"/>
            </a:pPr>
            <a:endParaRPr lang="en-US" b="1" dirty="0"/>
          </a:p>
        </p:txBody>
      </p:sp>
      <p:sp>
        <p:nvSpPr>
          <p:cNvPr id="4" name="Footer Placeholder 3">
            <a:extLst>
              <a:ext uri="{FF2B5EF4-FFF2-40B4-BE49-F238E27FC236}">
                <a16:creationId xmlns:a16="http://schemas.microsoft.com/office/drawing/2014/main" id="{33AB379F-8A3F-91B3-0505-B3C47C549C83}"/>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C594771-4AF7-6FB8-DF9B-F79E2785D628}"/>
              </a:ext>
            </a:extLst>
          </p:cNvPr>
          <p:cNvSpPr>
            <a:spLocks noGrp="1"/>
          </p:cNvSpPr>
          <p:nvPr>
            <p:ph type="sldNum" sz="quarter" idx="12"/>
          </p:nvPr>
        </p:nvSpPr>
        <p:spPr/>
        <p:txBody>
          <a:bodyPr/>
          <a:lstStyle/>
          <a:p>
            <a:fld id="{95CBEC59-7FF9-4688-98DF-89832A0C9025}" type="slidenum">
              <a:rPr lang="en-US" smtClean="0"/>
              <a:t>9</a:t>
            </a:fld>
            <a:endParaRPr lang="en-US" dirty="0"/>
          </a:p>
        </p:txBody>
      </p:sp>
    </p:spTree>
    <p:extLst>
      <p:ext uri="{BB962C8B-B14F-4D97-AF65-F5344CB8AC3E}">
        <p14:creationId xmlns:p14="http://schemas.microsoft.com/office/powerpoint/2010/main" val="3688642602"/>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2AFFF-C96F-4C05-9045-3240A5329ECA}">
  <ds:schemaRefs>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www.w3.org/XML/1998/namespace"/>
    <ds:schemaRef ds:uri="71af3243-3dd4-4a8d-8c0d-dd76da1f02a5"/>
    <ds:schemaRef ds:uri="http://schemas.microsoft.com/office/infopath/2007/PartnerControl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2408</TotalTime>
  <Words>879</Words>
  <Application>Microsoft Office PowerPoint</Application>
  <PresentationFormat>Widescreen</PresentationFormat>
  <Paragraphs>92</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Avenir Next LT Pro</vt:lpstr>
      <vt:lpstr>Graphik</vt:lpstr>
      <vt:lpstr>Speak Pro</vt:lpstr>
      <vt:lpstr>Source Sans Pro</vt:lpstr>
      <vt:lpstr>Georgia</vt:lpstr>
      <vt:lpstr>Arial</vt:lpstr>
      <vt:lpstr>Calibri</vt:lpstr>
      <vt:lpstr>Wingdings</vt:lpstr>
      <vt:lpstr>Office Theme</vt:lpstr>
      <vt:lpstr> Effective Governance for Today’s World</vt:lpstr>
      <vt:lpstr>The stakes are high</vt:lpstr>
      <vt:lpstr>Let’s explore and co-create ideas and solutions</vt:lpstr>
      <vt:lpstr>Five  Ideas/Solutions</vt:lpstr>
      <vt:lpstr>Nimble Boards</vt:lpstr>
      <vt:lpstr>Board member roles and responsibilities</vt:lpstr>
      <vt:lpstr>Board Composition</vt:lpstr>
      <vt:lpstr>Bylaws that support organizational priorities</vt:lpstr>
      <vt:lpstr>Building strong relationships with Board Chair and Board Member</vt:lpstr>
      <vt:lpstr>Resources</vt:lpstr>
      <vt:lpstr>Board Responsibilities </vt:lpstr>
      <vt:lpstr>Best Practice Pointers</vt:lpstr>
      <vt:lpstr>Board Resources</vt:lpstr>
      <vt:lpstr> Contact: Tonya Woodland                   tw@cmwf.org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Tonya Woodland</dc:creator>
  <cp:lastModifiedBy>Tonya Woodland</cp:lastModifiedBy>
  <cp:revision>2</cp:revision>
  <cp:lastPrinted>2025-01-27T13:15:34Z</cp:lastPrinted>
  <dcterms:created xsi:type="dcterms:W3CDTF">2025-01-25T21:30:39Z</dcterms:created>
  <dcterms:modified xsi:type="dcterms:W3CDTF">2025-01-27T19:03:39Z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